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7" r:id="rId1"/>
    <p:sldMasterId id="2147483969" r:id="rId2"/>
    <p:sldMasterId id="2147484105" r:id="rId3"/>
  </p:sldMasterIdLst>
  <p:notesMasterIdLst>
    <p:notesMasterId r:id="rId19"/>
  </p:notesMasterIdLst>
  <p:handoutMasterIdLst>
    <p:handoutMasterId r:id="rId20"/>
  </p:handoutMasterIdLst>
  <p:sldIdLst>
    <p:sldId id="256" r:id="rId4"/>
    <p:sldId id="288" r:id="rId5"/>
    <p:sldId id="269" r:id="rId6"/>
    <p:sldId id="268" r:id="rId7"/>
    <p:sldId id="286" r:id="rId8"/>
    <p:sldId id="287" r:id="rId9"/>
    <p:sldId id="291" r:id="rId10"/>
    <p:sldId id="292" r:id="rId11"/>
    <p:sldId id="294" r:id="rId12"/>
    <p:sldId id="295" r:id="rId13"/>
    <p:sldId id="296" r:id="rId14"/>
    <p:sldId id="297" r:id="rId15"/>
    <p:sldId id="298" r:id="rId16"/>
    <p:sldId id="299" r:id="rId17"/>
    <p:sldId id="267" r:id="rId18"/>
  </p:sldIdLst>
  <p:sldSz cx="9144000" cy="6858000" type="screen4x3"/>
  <p:notesSz cx="6761163" cy="99425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97D459-A6F4-49F2-959A-DBA869A25A9C}" type="datetimeFigureOut">
              <a:rPr lang="cs-CZ"/>
              <a:pPr>
                <a:defRPr/>
              </a:pPr>
              <a:t>18.09.2023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C1C448-FCE3-4402-A806-B102A757AC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19C4B0-E538-41BD-A7B8-504B6A154667}" type="datetimeFigureOut">
              <a:rPr lang="cs-CZ"/>
              <a:pPr>
                <a:defRPr/>
              </a:pPr>
              <a:t>18.09.2023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4419E7-4AAD-4A2B-A2C4-12851D3C61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02F78F-3C0E-4BEE-9455-02BC911C1157}" type="slidenum">
              <a:rPr lang="cs-CZ" altLang="cs-CZ" smtClean="0"/>
              <a:pPr/>
              <a:t>4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A4A5F-186F-4861-9BCD-0B810BB1FFFE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2304-0911-4964-9D00-B1356BEF57F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7068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5281-D8A2-44D8-8E0C-F74C199B8D91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C5BFB-A42D-447A-893E-207DD6F1DC1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9188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1DB4E-1BA3-453B-9E4F-9A727F74929C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8F38-5726-4B7D-8FF5-A79BBDB7917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3398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E0B5-B03B-40BD-9F6B-3F168B5EF982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223B0-00F5-40C9-AF18-63E1C3E55F9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69765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A836-28DF-42E2-A392-C3D16C0B2ECF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09B72-193E-4D35-ADE1-24E91A9CE94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4083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98A18-95C8-48AF-8F66-D3CCC16C0126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F6E11-99E6-4738-AB82-4F811E8D09B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84682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70CC9-C34A-4F41-BC28-87AD888A239F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966D3-1B52-477C-BDB5-4FC7E6B32BA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9033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CC1BC-22F9-4A1D-974B-EB0297EE2DA4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F0F1-3D3F-4EF6-B60A-A864B7C4F98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66017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F179-70BF-43D2-AAB6-66EB550384D1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6058-F8CB-4ACC-A549-FCEEC7F0E91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69699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8516-DEE5-4CC9-BB65-59B281944D5B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5EF2-FA03-4E5F-A4C0-7E853B0FAF6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53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40BE-069D-4481-AA40-6AE08D92FE2A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06EF4-5B85-4270-BD6E-DFC7DDC1172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471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6407B-61F9-4266-B6F5-D6D89C1C411D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37711-FF94-4626-BE28-E4437C6DE65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6211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07D9D-220C-4E39-8FA4-4BF0394887B0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335B-CCB4-4A86-BFDB-F9C85E629E4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97141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8A59-65DE-470D-9269-22417362DD34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EF84-A62D-46A5-8852-7B296463773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30344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9B9C-9128-4A8E-BB52-50888170478E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209C-F9EF-4707-B572-F347D1EBA71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87223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47675" y="3086100"/>
            <a:ext cx="8240713" cy="330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D3C76EB-3F26-48D1-BAEC-5A4AC161D1FB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>
              <a:defRPr/>
            </a:pPr>
            <a:fld id="{D9E98862-FA97-4F9D-B5B0-824E5B40BAA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65068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1FF5-1D84-4B3A-A7B4-DFB6AD41F077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BE9F-8D25-4689-86AC-BB868B15730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4026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spect="1"/>
          </p:cNvSpPr>
          <p:nvPr/>
        </p:nvSpPr>
        <p:spPr>
          <a:xfrm>
            <a:off x="452438" y="5141913"/>
            <a:ext cx="8239125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F6F0007-BA73-4CCE-AD40-1ADF6CDEAC6B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>
              <a:defRPr/>
            </a:pPr>
            <a:fld id="{F4F91411-BEBF-40B1-A688-026EB447709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90955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19171-4AF6-40BA-9B94-CFDC0204CBF4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EE2F3-12B5-4A93-AD08-3135FCA20F0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08477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835F-98D9-4A0A-A471-293A0FBA59DA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2FA5-1DC7-42AC-ACB0-02AA754C030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97719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B470-F2EC-45BA-AD53-794E9B594CB6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1CB4-FE07-421F-9EB2-2C6E47F6B0F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05257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90608-42A6-42F8-B178-F1701A4DCC81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50070-8739-494B-BBA6-C99F18950D9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7236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868CC-562F-4D2F-A459-8C3467244203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7C4D-A38E-4C9A-BA7F-E224BD7B168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9845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spect="1"/>
          </p:cNvSpPr>
          <p:nvPr/>
        </p:nvSpPr>
        <p:spPr>
          <a:xfrm>
            <a:off x="452438" y="5141913"/>
            <a:ext cx="8239125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96635AE-8CA2-4400-B79C-2FA15F7A2FA6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>
              <a:defRPr/>
            </a:pPr>
            <a:fld id="{7AA010A6-F58A-45BB-92D1-4602ED350EE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38889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B77B2-D1EA-4534-B663-50FC9191AADD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A3F5-15EE-4647-8FDF-0D3ADA278C3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32055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8DA4E-3129-4642-A038-8EE04A751DF7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1B56-1191-4ABE-81A1-5E6E1B75616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55637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6629400" y="600075"/>
            <a:ext cx="2057400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88" y="5956300"/>
            <a:ext cx="9477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04B9893-29A3-45A8-8C9F-B91EA610CBED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025" y="5951538"/>
            <a:ext cx="5922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>
              <a:defRPr/>
            </a:pPr>
            <a:fld id="{0CE2B4AF-7E68-4E57-9959-D287E0C1C6E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9247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77EF-7C02-435B-A5D7-76695BEF638C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AFCDA-8293-4F9E-A449-C1F6956A1C1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0863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A73F1-F9EE-476D-849E-57D462461226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C3AB4-AFF7-430F-9488-29CB39105EB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3306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3D73-70BB-4776-80F6-8EF817219BB8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A153D-3E6C-4398-81B5-33AFCDBD4C2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4570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600FF-2B98-4791-BA6A-06323975987A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B878-DBE7-46CE-B4EF-C3C6AF76CAF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9573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5427-C791-4F30-9F3C-D8893A475D26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2FB2-137F-4050-B021-3F5A656024B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0742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C8D4-8EBB-4038-8FCA-073CB3BBB358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76EC4-FC7F-4DF7-B13F-4FEE5F86424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566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AE4B40-0546-4E63-A650-CD616541EAC5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25FE88-6478-4807-A8FA-78756B1014F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0" r:id="rId1"/>
    <p:sldLayoutId id="2147485261" r:id="rId2"/>
    <p:sldLayoutId id="2147485262" r:id="rId3"/>
    <p:sldLayoutId id="2147485263" r:id="rId4"/>
    <p:sldLayoutId id="2147485264" r:id="rId5"/>
    <p:sldLayoutId id="2147485265" r:id="rId6"/>
    <p:sldLayoutId id="2147485266" r:id="rId7"/>
    <p:sldLayoutId id="2147485267" r:id="rId8"/>
    <p:sldLayoutId id="2147485268" r:id="rId9"/>
    <p:sldLayoutId id="2147485269" r:id="rId10"/>
    <p:sldLayoutId id="2147485270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0BEBF4-1E1F-4848-9C63-6B8F680E2E19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FDBC163-B414-4D09-A09F-7725B425675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1" r:id="rId1"/>
    <p:sldLayoutId id="2147485272" r:id="rId2"/>
    <p:sldLayoutId id="2147485273" r:id="rId3"/>
    <p:sldLayoutId id="2147485274" r:id="rId4"/>
    <p:sldLayoutId id="2147485275" r:id="rId5"/>
    <p:sldLayoutId id="2147485276" r:id="rId6"/>
    <p:sldLayoutId id="2147485277" r:id="rId7"/>
    <p:sldLayoutId id="2147485278" r:id="rId8"/>
    <p:sldLayoutId id="2147485279" r:id="rId9"/>
    <p:sldLayoutId id="2147485280" r:id="rId10"/>
    <p:sldLayoutId id="2147485281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025" y="687388"/>
            <a:ext cx="7989888" cy="1082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1025" y="2227263"/>
            <a:ext cx="79898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EA330588-CEDE-4B14-B0C4-C2F7D04FB061}" type="datetime1">
              <a:rPr lang="en-US"/>
              <a:pPr>
                <a:defRPr/>
              </a:pPr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025" y="5951538"/>
            <a:ext cx="487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975" y="5956300"/>
            <a:ext cx="769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  <a:latin typeface="Gill Sans MT" panose="020B0502020104020203" pitchFamily="34" charset="-18"/>
              </a:defRPr>
            </a:lvl1pPr>
          </a:lstStyle>
          <a:p>
            <a:pPr>
              <a:defRPr/>
            </a:pPr>
            <a:fld id="{E1D29781-69FB-4B38-8648-A37B648B6C6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9" name="Rectangle 8"/>
          <p:cNvSpPr/>
          <p:nvPr/>
        </p:nvSpPr>
        <p:spPr>
          <a:xfrm>
            <a:off x="447675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275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4" r:id="rId1"/>
    <p:sldLayoutId id="2147485285" r:id="rId2"/>
    <p:sldLayoutId id="2147485286" r:id="rId3"/>
    <p:sldLayoutId id="2147485287" r:id="rId4"/>
    <p:sldLayoutId id="2147485288" r:id="rId5"/>
    <p:sldLayoutId id="2147485289" r:id="rId6"/>
    <p:sldLayoutId id="2147485282" r:id="rId7"/>
    <p:sldLayoutId id="2147485290" r:id="rId8"/>
    <p:sldLayoutId id="2147485283" r:id="rId9"/>
    <p:sldLayoutId id="2147485291" r:id="rId10"/>
    <p:sldLayoutId id="2147485292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-1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-1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-1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itchFamily="34" charset="-1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8525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425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788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6563" y="403225"/>
            <a:ext cx="6240462" cy="26162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cs-CZ" sz="4000" b="1" cap="small" dirty="0">
                <a:solidFill>
                  <a:srgbClr val="C00000"/>
                </a:solidFill>
              </a:rPr>
              <a:t>FN </a:t>
            </a:r>
            <a:r>
              <a:rPr lang="cs-CZ" sz="4000" b="1" cap="small" dirty="0" smtClean="0">
                <a:solidFill>
                  <a:srgbClr val="C00000"/>
                </a:solidFill>
              </a:rPr>
              <a:t>PLZEŇ</a:t>
            </a:r>
            <a:r>
              <a:rPr lang="cs-CZ" sz="3200" b="1" cap="small" dirty="0" smtClean="0">
                <a:solidFill>
                  <a:srgbClr val="C00000"/>
                </a:solidFill>
              </a:rPr>
              <a:t/>
            </a:r>
            <a:br>
              <a:rPr lang="cs-CZ" sz="3200" b="1" cap="small" dirty="0" smtClean="0">
                <a:solidFill>
                  <a:srgbClr val="C00000"/>
                </a:solidFill>
              </a:rPr>
            </a:br>
            <a:r>
              <a:rPr lang="cs-CZ" sz="1600" b="1" cap="small" dirty="0">
                <a:solidFill>
                  <a:srgbClr val="C00000"/>
                </a:solidFill>
              </a:rPr>
              <a:t/>
            </a:r>
            <a:br>
              <a:rPr lang="cs-CZ" sz="1600" b="1" cap="small" dirty="0">
                <a:solidFill>
                  <a:srgbClr val="C00000"/>
                </a:solidFill>
              </a:rPr>
            </a:br>
            <a:r>
              <a:rPr lang="cs-CZ" sz="3100" b="1" cap="none" dirty="0" smtClean="0"/>
              <a:t>Možnosti hodnocení kvality</a:t>
            </a:r>
            <a:r>
              <a:rPr lang="cs-CZ" sz="3100" cap="none" dirty="0" smtClean="0"/>
              <a:t/>
            </a:r>
            <a:br>
              <a:rPr lang="cs-CZ" sz="3100" cap="none" dirty="0" smtClean="0"/>
            </a:br>
            <a:r>
              <a:rPr lang="cs-CZ" sz="3100" cap="none" dirty="0"/>
              <a:t/>
            </a:r>
            <a:br>
              <a:rPr lang="cs-CZ" sz="3100" cap="none" dirty="0"/>
            </a:br>
            <a:endParaRPr lang="cs-CZ" sz="2600" b="1" cap="small" dirty="0">
              <a:solidFill>
                <a:srgbClr val="C00000"/>
              </a:solidFill>
            </a:endParaRPr>
          </a:p>
        </p:txBody>
      </p:sp>
      <p:sp>
        <p:nvSpPr>
          <p:cNvPr id="15363" name="Nadpis 1"/>
          <p:cNvSpPr txBox="1">
            <a:spLocks/>
          </p:cNvSpPr>
          <p:nvPr/>
        </p:nvSpPr>
        <p:spPr bwMode="auto">
          <a:xfrm>
            <a:off x="581025" y="3086100"/>
            <a:ext cx="7989888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>
                <a:solidFill>
                  <a:schemeClr val="tx2"/>
                </a:solidFill>
                <a:latin typeface="Gill Sans MT" panose="020B0502020104020203" pitchFamily="34" charset="-18"/>
              </a:defRPr>
            </a:lvl1pPr>
            <a:lvl2pPr marL="628650" indent="-3048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898525" indent="-26987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>
                <a:solidFill>
                  <a:schemeClr val="tx2"/>
                </a:solidFill>
                <a:latin typeface="Gill Sans MT" panose="020B0502020104020203" pitchFamily="34" charset="-18"/>
              </a:defRPr>
            </a:lvl3pPr>
            <a:lvl4pPr marL="1241425" indent="-233363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-18"/>
              </a:defRPr>
            </a:lvl4pPr>
            <a:lvl5pPr marL="1601788" indent="-233363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-18"/>
              </a:defRPr>
            </a:lvl5pPr>
            <a:lvl6pPr marL="20589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-18"/>
              </a:defRPr>
            </a:lvl6pPr>
            <a:lvl7pPr marL="25161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-18"/>
              </a:defRPr>
            </a:lvl7pPr>
            <a:lvl8pPr marL="29733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-18"/>
              </a:defRPr>
            </a:lvl8pPr>
            <a:lvl9pPr marL="34305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-1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Mgr. Matěj Novák, MHA</a:t>
            </a:r>
          </a:p>
          <a:p>
            <a:pPr algn="r" ea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19</a:t>
            </a:r>
            <a:r>
              <a:rPr lang="cs-CZ" altLang="cs-CZ" dirty="0" smtClean="0">
                <a:solidFill>
                  <a:schemeClr val="bg1"/>
                </a:solidFill>
              </a:rPr>
              <a:t>.9.2023</a:t>
            </a:r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956300" y="403225"/>
            <a:ext cx="2751138" cy="157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536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533400"/>
            <a:ext cx="19875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C:\Users\WENDLERV\Documents\FN\_PREZENTACE\Lochot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171825"/>
            <a:ext cx="46069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>
              <a:defRPr/>
            </a:pPr>
            <a:r>
              <a:rPr lang="cs-CZ" sz="3600" dirty="0"/>
              <a:t>Modelový příklad – „subjektivní</a:t>
            </a:r>
            <a:r>
              <a:rPr lang="cs-CZ" sz="3600" dirty="0" smtClean="0"/>
              <a:t>“</a:t>
            </a:r>
            <a:br>
              <a:rPr lang="cs-CZ" sz="3600" dirty="0" smtClean="0"/>
            </a:br>
            <a:r>
              <a:rPr lang="cs-CZ" sz="3600" dirty="0" smtClean="0"/>
              <a:t>jednorázové rukavice</a:t>
            </a:r>
            <a:endParaRPr lang="cs-CZ" sz="3600" dirty="0" smtClean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68313" y="2120900"/>
            <a:ext cx="8208962" cy="3962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100" b="1" dirty="0" err="1" smtClean="0"/>
              <a:t>S</a:t>
            </a:r>
            <a:r>
              <a:rPr lang="cs-CZ" sz="1200" b="1" dirty="0" err="1" smtClean="0"/>
              <a:t>ubkritérium</a:t>
            </a:r>
            <a:r>
              <a:rPr lang="cs-CZ" sz="1200" b="1" dirty="0" smtClean="0"/>
              <a:t> </a:t>
            </a:r>
            <a:r>
              <a:rPr lang="cs-CZ" sz="1200" b="1" dirty="0"/>
              <a:t>1 – Kvalita použitého materiálu a balení</a:t>
            </a:r>
            <a:endParaRPr lang="cs-CZ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050" dirty="0"/>
              <a:t>Materiál musí být pevný a zároveň pružný, bez otvorů, děr a trhlin materiálu.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050" dirty="0"/>
              <a:t>Vytažení rukavice z obalu musí být snadné, rukavice musí být vytažena z obalu po jednotlivých kusech, rukavice ne nesmí trhat. Materiál nesmí být k sobě slepený. Celkový obal musí být celistvý a nepoškozený.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/>
              <a:t>Subkritérium</a:t>
            </a:r>
            <a:r>
              <a:rPr lang="cs-CZ" sz="1200" b="1" dirty="0"/>
              <a:t> 2 – Alergická reakce pokožky</a:t>
            </a:r>
            <a:endParaRPr lang="cs-CZ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050" dirty="0"/>
              <a:t>Materiál musí být </a:t>
            </a:r>
            <a:r>
              <a:rPr lang="cs-CZ" sz="1050" dirty="0" err="1"/>
              <a:t>hypoalergení</a:t>
            </a:r>
            <a:r>
              <a:rPr lang="cs-CZ" sz="1050" dirty="0"/>
              <a:t>, nesmí způsobovat alergickou kontaktní dermatitidu. Po snětí rukavice nesmí být na ruce ošetřujícího personálu viditelná složka pudru. Pokožka nesmí být začervenalá, nesmí projevovat známky alergie.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/>
              <a:t>Subkritérium</a:t>
            </a:r>
            <a:r>
              <a:rPr lang="cs-CZ" sz="1200" b="1" dirty="0"/>
              <a:t> 3 – Funkční vlastnosti</a:t>
            </a:r>
            <a:endParaRPr lang="cs-CZ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050" dirty="0"/>
              <a:t>Práce v rukavici – lépe bude hodnocena vysoká citlivost v oblasti prstů při nasazené rukavici. Předměty uchopené v rukavici nesmí klouzat, nebo se na matriál rukavice lepit.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050" dirty="0"/>
              <a:t>Snadné nasazení rukavice – rukavice se po vyjmutí z balení musí snadno a rychle nasunout na ruku, při navlékání nesmí prasknout, protrhnout se, ani zadrhnout, prsty rukavice nesmí být slepené.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/>
              <a:t>Subkritérium</a:t>
            </a:r>
            <a:r>
              <a:rPr lang="cs-CZ" sz="1200" b="1" dirty="0"/>
              <a:t> 4 – Praktické vlastnosti</a:t>
            </a:r>
            <a:endParaRPr lang="cs-CZ" sz="1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050" dirty="0"/>
              <a:t>Správná velikost – rukavice musí odpovídat velikosti uživatele při standardních velikostech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050" dirty="0"/>
              <a:t>Těsnost rukavice – rukavice musí splňovat těsnost, ale nesmí při navlékání způsobovat takový výdej energie, aby nedocházelo k únavě rukou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050" dirty="0"/>
              <a:t>Nesmí mít brusný účinek na kůži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050" dirty="0"/>
              <a:t>Kůže se nesmí v rukavici zvýšeně potit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050" dirty="0"/>
              <a:t>Pohodlí, měkkost a přiléhavost materiálu – rukavice při volbě správné velikosti v manžetě nesmí způsobovat volný prostor nebo tlačit, prsty musí být v rukavici až do konce </a:t>
            </a:r>
            <a:r>
              <a:rPr lang="cs-CZ" sz="1050" dirty="0" smtClean="0"/>
              <a:t>mat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200" b="1" dirty="0" err="1" smtClean="0"/>
              <a:t>Subkritérium</a:t>
            </a:r>
            <a:r>
              <a:rPr lang="cs-CZ" sz="1200" b="1" dirty="0" smtClean="0"/>
              <a:t> 5 </a:t>
            </a:r>
            <a:r>
              <a:rPr lang="cs-CZ" sz="1200" b="1" dirty="0"/>
              <a:t>– </a:t>
            </a:r>
            <a:r>
              <a:rPr lang="cs-CZ" sz="1200" b="1" dirty="0" smtClean="0"/>
              <a:t>AQL</a:t>
            </a:r>
            <a:endParaRPr lang="cs-CZ" sz="12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58128"/>
              </p:ext>
            </p:extLst>
          </p:nvPr>
        </p:nvGraphicFramePr>
        <p:xfrm>
          <a:off x="2648051" y="5986601"/>
          <a:ext cx="2559050" cy="652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825">
                  <a:extLst>
                    <a:ext uri="{9D8B030D-6E8A-4147-A177-3AD203B41FA5}">
                      <a16:colId xmlns:a16="http://schemas.microsoft.com/office/drawing/2014/main" val="4014687987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40775238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AQL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Počet přidělených bodů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013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AQL 0,65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 bodů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0641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AQL 1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 body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590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AQL 1,5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Minimální úroveň – 0 bodů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312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5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>
              <a:defRPr/>
            </a:pPr>
            <a:r>
              <a:rPr lang="cs-CZ" sz="3600" dirty="0"/>
              <a:t>Modelový příklad – „subjektivní</a:t>
            </a:r>
            <a:r>
              <a:rPr lang="cs-CZ" sz="3600" dirty="0" smtClean="0"/>
              <a:t>“</a:t>
            </a:r>
            <a:br>
              <a:rPr lang="cs-CZ" sz="3600" dirty="0" smtClean="0"/>
            </a:br>
            <a:r>
              <a:rPr lang="cs-CZ" sz="3600" dirty="0" smtClean="0"/>
              <a:t>jednorázové rukavice</a:t>
            </a:r>
            <a:endParaRPr lang="cs-CZ" sz="3600" dirty="0" smtClean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68313" y="2120900"/>
            <a:ext cx="8208962" cy="3670300"/>
          </a:xfrm>
        </p:spPr>
        <p:txBody>
          <a:bodyPr/>
          <a:lstStyle/>
          <a:p>
            <a:r>
              <a:rPr lang="cs-CZ" sz="2000" dirty="0"/>
              <a:t>Vzorky získají počet bodů dle průměru přiděleného jednotlivými testujícími a dle vlastností uvedených níže podle následující bodové stupnice </a:t>
            </a:r>
            <a:r>
              <a:rPr lang="cs-CZ" sz="2000" b="1" dirty="0"/>
              <a:t>100 bodů – výborný vzorek, úplné naplnění kvality, 90 bodů – velmi dobrý vzorek, není námitek k jeho použití, zanedbatelné nedostatky, 70 bodů – dobrý vzorek, drobné nedostatky, 40 bodů – přijatelný vzorek, nedostatky závažné, nikoli vylučující použití, 0 bodů – nepřijatelný vzorek, nesplnění technické specifikace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9392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>
              <a:defRPr/>
            </a:pPr>
            <a:r>
              <a:rPr lang="cs-CZ" sz="3600" dirty="0"/>
              <a:t>Modelový příklad – „subjektivní</a:t>
            </a:r>
            <a:r>
              <a:rPr lang="cs-CZ" sz="3600" dirty="0" smtClean="0"/>
              <a:t>“</a:t>
            </a:r>
            <a:br>
              <a:rPr lang="cs-CZ" sz="3600" dirty="0" smtClean="0"/>
            </a:br>
            <a:r>
              <a:rPr lang="cs-CZ" sz="3600" dirty="0" smtClean="0"/>
              <a:t>informační systém</a:t>
            </a:r>
            <a:endParaRPr lang="cs-CZ" sz="3600" dirty="0" smtClean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68313" y="2120900"/>
            <a:ext cx="8208962" cy="3670300"/>
          </a:xfrm>
        </p:spPr>
        <p:txBody>
          <a:bodyPr/>
          <a:lstStyle/>
          <a:p>
            <a:r>
              <a:rPr lang="cs-CZ" altLang="cs-CZ" sz="2400" dirty="0"/>
              <a:t>Kvalita hodnocena na základě ukázky nabízeného řešení, na předen definovaných funkcionalitách a oblastech činností</a:t>
            </a:r>
          </a:p>
          <a:p>
            <a:r>
              <a:rPr lang="cs-CZ" altLang="cs-CZ" sz="2400" dirty="0"/>
              <a:t>5 </a:t>
            </a:r>
            <a:r>
              <a:rPr lang="cs-CZ" altLang="cs-CZ" sz="2400" dirty="0" err="1"/>
              <a:t>podkritérií</a:t>
            </a:r>
            <a:endParaRPr lang="cs-CZ" altLang="cs-CZ" sz="24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Uživatelské rozhraní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Náročnost realizace rutinních operací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Rozčlenění systému do funkčních bloků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Doba odezvy systému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Inovativní přístup</a:t>
            </a:r>
          </a:p>
          <a:p>
            <a:r>
              <a:rPr lang="cs-CZ" altLang="cs-CZ" sz="2400" dirty="0"/>
              <a:t>10 hodnotitelů – uživatelé, správci IT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9917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>
              <a:defRPr/>
            </a:pPr>
            <a:r>
              <a:rPr lang="cs-CZ" sz="3600" dirty="0"/>
              <a:t>Modelový příklad – „subjektivní</a:t>
            </a:r>
            <a:r>
              <a:rPr lang="cs-CZ" sz="3600" dirty="0" smtClean="0"/>
              <a:t>“</a:t>
            </a:r>
            <a:br>
              <a:rPr lang="cs-CZ" sz="3600" dirty="0" smtClean="0"/>
            </a:br>
            <a:r>
              <a:rPr lang="cs-CZ" sz="3600" dirty="0" smtClean="0"/>
              <a:t>informační systém</a:t>
            </a:r>
            <a:endParaRPr lang="cs-CZ" sz="3600" dirty="0" smtClean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71488" y="1958974"/>
            <a:ext cx="8208962" cy="4771009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cs-CZ" sz="1600" dirty="0" smtClean="0"/>
              <a:t>Uživatelské </a:t>
            </a:r>
            <a:r>
              <a:rPr lang="cs-CZ" sz="1600" dirty="0"/>
              <a:t>rozhraní - přehlednost a přívětivost uživatelského rozhraní, ergonomie a intuitivnost ovládání systému, lépe bude hodnoceno řešení, které je pro uživatele graficky přívětivé, přehledné a jednoduché pro pochopení ovládání systému, rozhraní je optimalizováno pro komfortní práci se systémem.</a:t>
            </a:r>
          </a:p>
          <a:p>
            <a:pPr lvl="0">
              <a:spcBef>
                <a:spcPts val="0"/>
              </a:spcBef>
            </a:pPr>
            <a:r>
              <a:rPr lang="cs-CZ" sz="1600" dirty="0"/>
              <a:t>Náročnost realizace rutinních ekonomických operací z pohledu uživatele – lépe bude hodnoceno řešení umožňující jednoduchou a efektivní realizaci typických ekonomických procesů s minimálním počtem uživatelských úkonů s možností výběru jednoduchého řešení problému pro elementární cíle, s vyšší možností individuálního nastavení pro urychlení a usnadnění, tj. např. nastavení zrychlených voleb a oblíbených položek. </a:t>
            </a:r>
          </a:p>
          <a:p>
            <a:pPr lvl="0">
              <a:spcBef>
                <a:spcPts val="0"/>
              </a:spcBef>
            </a:pPr>
            <a:r>
              <a:rPr lang="cs-CZ" sz="1600" dirty="0"/>
              <a:t>Rozčlenění systému do funkčních bloků – modulární struktura odpovídající agendám uvedeným v Příloze č. 3 ZD, lépe bude hodnoceno řešení, které odpovídá struktuře jednotlivých agend definovaných v Příloze č. 3 ZD.</a:t>
            </a:r>
          </a:p>
          <a:p>
            <a:pPr lvl="0">
              <a:spcBef>
                <a:spcPts val="0"/>
              </a:spcBef>
            </a:pPr>
            <a:r>
              <a:rPr lang="cs-CZ" sz="1600" dirty="0"/>
              <a:t>Doba odezvy systému při realizaci uživatelských operací – bude posuzováno v závislosti na konkrétní operaci, lépe bude hodnocen systém s rychlou odezvou, nejmenším počtem bodů bude hodnocen systém s odezvou, která je v závislosti na konkrétní operaci neúměrně dlouhá očekávání uživatele, které vychází z běžných činností práce s PC, s informačními systémy a kancelářskými aplikacemi.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Inovativní přístup – vychytávky, přidaná hodnota systému, lépe bude hodnoceno řešení, které přináší přidanou hodnotu nad rámec obecných </a:t>
            </a:r>
            <a:r>
              <a:rPr lang="cs-CZ" sz="1600" dirty="0" smtClean="0"/>
              <a:t>požadavků.</a:t>
            </a: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5492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>
              <a:defRPr/>
            </a:pPr>
            <a:r>
              <a:rPr lang="cs-CZ" sz="3600" dirty="0"/>
              <a:t>Modelový příklad – „subjektivní</a:t>
            </a:r>
            <a:r>
              <a:rPr lang="cs-CZ" sz="3600" dirty="0" smtClean="0"/>
              <a:t>“</a:t>
            </a:r>
            <a:br>
              <a:rPr lang="cs-CZ" sz="3600" dirty="0" smtClean="0"/>
            </a:br>
            <a:r>
              <a:rPr lang="cs-CZ" sz="3600" dirty="0" smtClean="0"/>
              <a:t>informační systém</a:t>
            </a:r>
            <a:endParaRPr lang="cs-CZ" sz="3600" dirty="0" smtClean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71488" y="2389633"/>
            <a:ext cx="8208962" cy="3474720"/>
          </a:xfrm>
        </p:spPr>
        <p:txBody>
          <a:bodyPr/>
          <a:lstStyle/>
          <a:p>
            <a:r>
              <a:rPr lang="sk-SK" dirty="0"/>
              <a:t>5 </a:t>
            </a:r>
            <a:r>
              <a:rPr lang="sk-SK" dirty="0" err="1"/>
              <a:t>bodů</a:t>
            </a:r>
            <a:r>
              <a:rPr lang="sk-SK" dirty="0"/>
              <a:t> - </a:t>
            </a:r>
            <a:r>
              <a:rPr lang="sk-SK" dirty="0" err="1"/>
              <a:t>nejvyšší</a:t>
            </a:r>
            <a:r>
              <a:rPr lang="sk-SK" dirty="0"/>
              <a:t> </a:t>
            </a:r>
            <a:r>
              <a:rPr lang="sk-SK" dirty="0" err="1"/>
              <a:t>hodnocení</a:t>
            </a:r>
            <a:r>
              <a:rPr lang="sk-SK" dirty="0"/>
              <a:t>, systém splňuje kritérium </a:t>
            </a:r>
            <a:r>
              <a:rPr lang="sk-SK" dirty="0" err="1"/>
              <a:t>nejlepším</a:t>
            </a:r>
            <a:r>
              <a:rPr lang="sk-SK" dirty="0"/>
              <a:t> možným 				</a:t>
            </a:r>
            <a:r>
              <a:rPr lang="sk-SK" dirty="0" smtClean="0"/>
              <a:t>    </a:t>
            </a:r>
            <a:r>
              <a:rPr lang="sk-SK" dirty="0" err="1" smtClean="0"/>
              <a:t>způsobem</a:t>
            </a:r>
            <a:r>
              <a:rPr lang="sk-SK" dirty="0"/>
              <a:t>;</a:t>
            </a:r>
            <a:endParaRPr lang="cs-CZ" dirty="0"/>
          </a:p>
          <a:p>
            <a:r>
              <a:rPr lang="sk-SK" dirty="0"/>
              <a:t>4 body - systém splňuje kritérium </a:t>
            </a:r>
            <a:r>
              <a:rPr lang="sk-SK" dirty="0" err="1"/>
              <a:t>velmi</a:t>
            </a:r>
            <a:r>
              <a:rPr lang="sk-SK" dirty="0"/>
              <a:t> dobrým či </a:t>
            </a:r>
            <a:r>
              <a:rPr lang="sk-SK" dirty="0" err="1"/>
              <a:t>efektivním</a:t>
            </a:r>
            <a:r>
              <a:rPr lang="sk-SK" dirty="0"/>
              <a:t> </a:t>
            </a:r>
            <a:r>
              <a:rPr lang="sk-SK" dirty="0" err="1"/>
              <a:t>způsobem</a:t>
            </a:r>
            <a:r>
              <a:rPr lang="sk-SK" dirty="0"/>
              <a:t>;</a:t>
            </a:r>
            <a:endParaRPr lang="cs-CZ" dirty="0"/>
          </a:p>
          <a:p>
            <a:r>
              <a:rPr lang="sk-SK" dirty="0"/>
              <a:t>3 body - systém splňuje kritérium dobrým </a:t>
            </a:r>
            <a:r>
              <a:rPr lang="sk-SK" dirty="0" err="1"/>
              <a:t>způsobem</a:t>
            </a:r>
            <a:r>
              <a:rPr lang="sk-SK" dirty="0"/>
              <a:t>;</a:t>
            </a:r>
            <a:endParaRPr lang="cs-CZ" dirty="0"/>
          </a:p>
          <a:p>
            <a:r>
              <a:rPr lang="sk-SK" dirty="0"/>
              <a:t>2 body -  systém splňuje kritérium </a:t>
            </a:r>
            <a:r>
              <a:rPr lang="sk-SK" dirty="0" err="1"/>
              <a:t>nepříliš</a:t>
            </a:r>
            <a:r>
              <a:rPr lang="sk-SK" dirty="0"/>
              <a:t> vhodným či </a:t>
            </a:r>
            <a:r>
              <a:rPr lang="sk-SK" dirty="0" err="1"/>
              <a:t>neefektivním</a:t>
            </a:r>
            <a:r>
              <a:rPr lang="sk-SK" dirty="0"/>
              <a:t> </a:t>
            </a:r>
            <a:r>
              <a:rPr lang="sk-SK" dirty="0" err="1"/>
              <a:t>způsobem</a:t>
            </a:r>
            <a:r>
              <a:rPr lang="sk-SK" dirty="0"/>
              <a:t>;</a:t>
            </a:r>
            <a:endParaRPr lang="cs-CZ" dirty="0"/>
          </a:p>
          <a:p>
            <a:r>
              <a:rPr lang="sk-SK" dirty="0"/>
              <a:t>1 bod   -  systém splňuje kritérium </a:t>
            </a:r>
            <a:r>
              <a:rPr lang="sk-SK" dirty="0" err="1"/>
              <a:t>nejméně</a:t>
            </a:r>
            <a:r>
              <a:rPr lang="sk-SK" dirty="0"/>
              <a:t> vhodným či </a:t>
            </a:r>
            <a:r>
              <a:rPr lang="sk-SK" dirty="0" err="1"/>
              <a:t>nejméně</a:t>
            </a:r>
            <a:r>
              <a:rPr lang="sk-SK" dirty="0"/>
              <a:t> </a:t>
            </a:r>
            <a:r>
              <a:rPr lang="sk-SK" dirty="0" err="1"/>
              <a:t>efektivním</a:t>
            </a:r>
            <a:r>
              <a:rPr lang="sk-SK" dirty="0"/>
              <a:t> 			 </a:t>
            </a:r>
            <a:r>
              <a:rPr lang="sk-SK" dirty="0" smtClean="0"/>
              <a:t>    </a:t>
            </a:r>
            <a:r>
              <a:rPr lang="sk-SK" dirty="0" err="1" smtClean="0"/>
              <a:t>způsobem</a:t>
            </a:r>
            <a:r>
              <a:rPr lang="sk-SK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8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581025" y="3084513"/>
            <a:ext cx="7989888" cy="225107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cs-CZ" altLang="cs-CZ" sz="3600" smtClean="0"/>
              <a:t>Děkuji za pozornost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cs-CZ" altLang="cs-CZ" sz="3600" smtClean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altLang="cs-CZ" sz="3600" smtClean="0"/>
              <a:t>										Matěj Novák</a:t>
            </a:r>
            <a:endParaRPr lang="cs-CZ" altLang="cs-CZ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cs-CZ" sz="3600" dirty="0"/>
              <a:t>Kvalita ve veřejných zakázkách</a:t>
            </a:r>
            <a:endParaRPr lang="cs-CZ" sz="3600" dirty="0" smtClean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71488" y="1958975"/>
            <a:ext cx="8208962" cy="314947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cs-CZ" altLang="cs-CZ" sz="2400" dirty="0" smtClean="0"/>
          </a:p>
          <a:p>
            <a:r>
              <a:rPr lang="cs-CZ" sz="2400" dirty="0"/>
              <a:t>Kvalita jako pevná podmínka (nezbytnost)</a:t>
            </a:r>
          </a:p>
          <a:p>
            <a:pPr marL="0" indent="0">
              <a:buNone/>
            </a:pPr>
            <a:r>
              <a:rPr lang="cs-CZ" sz="2400" dirty="0"/>
              <a:t>   vs.</a:t>
            </a:r>
          </a:p>
          <a:p>
            <a:r>
              <a:rPr lang="cs-CZ" sz="2400" dirty="0"/>
              <a:t>Kvalita jako benefit v hodnocení (výhoda)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Soutěž jen na cenu ≠ nekvalita</a:t>
            </a:r>
            <a:endParaRPr lang="cs-CZ" altLang="cs-CZ" sz="2400" dirty="0"/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cs-CZ" sz="3600" dirty="0" smtClean="0"/>
              <a:t>Hodnocení</a:t>
            </a:r>
            <a:endParaRPr lang="cs-CZ" sz="3600" dirty="0" smtClean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71488" y="2341562"/>
            <a:ext cx="8208962" cy="4229925"/>
          </a:xfrm>
        </p:spPr>
        <p:txBody>
          <a:bodyPr/>
          <a:lstStyle/>
          <a:p>
            <a:r>
              <a:rPr lang="cs-CZ" sz="2400" dirty="0"/>
              <a:t>Hodnocení nabídek = srovnání nabídek mezi sebou s výsledkem vybrat nejlepší nabídku</a:t>
            </a:r>
          </a:p>
          <a:p>
            <a:r>
              <a:rPr lang="cs-CZ" sz="2400" dirty="0"/>
              <a:t>Jak budou mezi s sebou nabídky srovnávány -„porovnatelnost“</a:t>
            </a:r>
          </a:p>
          <a:p>
            <a:r>
              <a:rPr lang="cs-CZ" sz="2400" dirty="0"/>
              <a:t>Teorie vícekriteriálního rozhodování</a:t>
            </a:r>
          </a:p>
          <a:p>
            <a:pPr lvl="1"/>
            <a:r>
              <a:rPr lang="cs-CZ" sz="1800" dirty="0"/>
              <a:t>Rozhodovací procesy, ve kterých je zohledněno více zpravidla navzájem konfliktních kritérií</a:t>
            </a:r>
          </a:p>
          <a:p>
            <a:pPr lvl="1"/>
            <a:r>
              <a:rPr lang="cs-CZ" sz="1800" dirty="0"/>
              <a:t>Definice kritérií (subjektivní i objektivní)</a:t>
            </a:r>
          </a:p>
          <a:p>
            <a:pPr lvl="1"/>
            <a:r>
              <a:rPr lang="cs-CZ" sz="1800" dirty="0"/>
              <a:t>Vstupní informace</a:t>
            </a:r>
          </a:p>
          <a:p>
            <a:pPr lvl="1"/>
            <a:r>
              <a:rPr lang="cs-CZ" sz="1800" dirty="0"/>
              <a:t>Vztah a poměr mezi kritérii</a:t>
            </a:r>
          </a:p>
          <a:p>
            <a:pPr lvl="1"/>
            <a:r>
              <a:rPr lang="cs-CZ" sz="1800" dirty="0"/>
              <a:t>Modely hodnocení</a:t>
            </a:r>
            <a:endParaRPr lang="cs-CZ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>
              <a:defRPr/>
            </a:pPr>
            <a:r>
              <a:rPr lang="cs-CZ" sz="3600" dirty="0"/>
              <a:t>Zákon o zadávání veřejných zakázek</a:t>
            </a:r>
            <a:endParaRPr lang="cs-CZ" sz="3600" dirty="0" smtClean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581025" y="2227263"/>
            <a:ext cx="8001000" cy="3983037"/>
          </a:xfrm>
        </p:spPr>
        <p:txBody>
          <a:bodyPr/>
          <a:lstStyle/>
          <a:p>
            <a:pPr algn="just"/>
            <a:r>
              <a:rPr lang="cs-CZ" b="1" dirty="0"/>
              <a:t>§ 114 odst. 2 - </a:t>
            </a:r>
            <a:r>
              <a:rPr lang="cs-CZ" dirty="0"/>
              <a:t>Ekonomická výhodnost nabídek se hodnotí na základě </a:t>
            </a:r>
            <a:r>
              <a:rPr lang="cs-CZ" b="1" dirty="0"/>
              <a:t>nejvýhodnějšího poměru nabídkové ceny a kvality</a:t>
            </a:r>
            <a:r>
              <a:rPr lang="cs-CZ" dirty="0"/>
              <a:t> včetně </a:t>
            </a:r>
            <a:r>
              <a:rPr lang="cs-CZ" b="1" dirty="0"/>
              <a:t>poměru nákladů životního cyklu a kvality</a:t>
            </a:r>
            <a:r>
              <a:rPr lang="cs-CZ" dirty="0"/>
              <a:t>. Zadavatel může ekonomickou výhodnost nabídek hodnotit také podle nejnižší nabídkové ceny nebo nejnižších nákladů životního cyklu.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§ 116 odst. 2 - Kritériem kvality mohou být zejména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a) technická úroveň,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b) estetické nebo funkční vlastnosti,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c) uživatelská přístupnost,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d) sociální, environmentální nebo inovační aspekty,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e) organizace, kvalifikace nebo zkušenost osob, které se mají přímo podílet na plnění veřejné zakázky v případě, že na úroveň plnění má významný dopad kvalita těchto osob,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f) úroveň servisních služeb včetně technické pomoci, nebo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g) podmínky a lhůta dodání nebo dokončení plnění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cs-CZ" sz="3600" dirty="0" smtClean="0"/>
              <a:t>Kvalita</a:t>
            </a:r>
            <a:endParaRPr lang="cs-CZ" sz="3600" dirty="0" smtClean="0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71488" y="2266951"/>
            <a:ext cx="8208962" cy="3024378"/>
          </a:xfrm>
        </p:spPr>
        <p:txBody>
          <a:bodyPr/>
          <a:lstStyle/>
          <a:p>
            <a:r>
              <a:rPr lang="cs-CZ" sz="2400" dirty="0"/>
              <a:t>Kvalita není jen jakost</a:t>
            </a:r>
          </a:p>
          <a:p>
            <a:r>
              <a:rPr lang="cs-CZ" sz="2400" dirty="0"/>
              <a:t>Užitná hodnota, benefit </a:t>
            </a:r>
          </a:p>
          <a:p>
            <a:r>
              <a:rPr lang="cs-CZ" sz="2400" dirty="0"/>
              <a:t>Vychází z individuální potřeby </a:t>
            </a:r>
          </a:p>
          <a:p>
            <a:r>
              <a:rPr lang="cs-CZ" altLang="cs-CZ" sz="2400" dirty="0" smtClean="0"/>
              <a:t>Např.: Použitý </a:t>
            </a:r>
            <a:r>
              <a:rPr lang="cs-CZ" altLang="cs-CZ" sz="2400" dirty="0"/>
              <a:t>materiál, úroveň vybavení, životnost, uživatelský nebo pacientský komfort, přínos </a:t>
            </a:r>
            <a:r>
              <a:rPr lang="cs-CZ" altLang="cs-CZ" sz="2400" dirty="0" smtClean="0"/>
              <a:t>plnění</a:t>
            </a: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cs-CZ" sz="3600" dirty="0" smtClean="0"/>
              <a:t>Proces definice kvality</a:t>
            </a:r>
            <a:endParaRPr lang="cs-CZ" sz="3600" dirty="0" smtClean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71488" y="2043113"/>
            <a:ext cx="8208962" cy="4110037"/>
          </a:xfrm>
        </p:spPr>
        <p:txBody>
          <a:bodyPr/>
          <a:lstStyle/>
          <a:p>
            <a:pPr marL="0" lvl="1"/>
            <a:r>
              <a:rPr lang="cs-CZ" altLang="cs-CZ" sz="2800" dirty="0"/>
              <a:t>1. stanovení potřeby účelu a rizik</a:t>
            </a:r>
          </a:p>
          <a:p>
            <a:pPr marL="0" lvl="1"/>
            <a:r>
              <a:rPr lang="cs-CZ" altLang="cs-CZ" sz="2800" dirty="0"/>
              <a:t>2. stanovení klíčových vlastností / parametrů</a:t>
            </a:r>
          </a:p>
          <a:p>
            <a:pPr marL="0" lvl="1"/>
            <a:r>
              <a:rPr lang="cs-CZ" altLang="cs-CZ" sz="2800" dirty="0"/>
              <a:t>2. stanovení </a:t>
            </a:r>
            <a:r>
              <a:rPr lang="cs-CZ" altLang="cs-CZ" sz="2800" dirty="0" smtClean="0"/>
              <a:t>standardu (</a:t>
            </a:r>
            <a:r>
              <a:rPr lang="cs-CZ" altLang="cs-CZ" sz="2800" dirty="0" err="1" smtClean="0"/>
              <a:t>nepodkročitelné</a:t>
            </a:r>
            <a:r>
              <a:rPr lang="cs-CZ" altLang="cs-CZ" sz="2800" dirty="0" smtClean="0"/>
              <a:t>)</a:t>
            </a:r>
            <a:endParaRPr lang="cs-CZ" altLang="cs-CZ" sz="2800" dirty="0"/>
          </a:p>
          <a:p>
            <a:pPr marL="0" lvl="1"/>
            <a:r>
              <a:rPr lang="cs-CZ" altLang="cs-CZ" sz="2800" dirty="0"/>
              <a:t>3. stanovení preferencí</a:t>
            </a:r>
          </a:p>
          <a:p>
            <a:pPr marL="0" lvl="1"/>
            <a:r>
              <a:rPr lang="cs-CZ" altLang="cs-CZ" sz="2800" dirty="0"/>
              <a:t>4. vztah mezi standardem a preferencí</a:t>
            </a:r>
          </a:p>
          <a:p>
            <a:pPr marL="0" lvl="1"/>
            <a:r>
              <a:rPr lang="cs-CZ" altLang="cs-CZ" sz="2800" dirty="0"/>
              <a:t>5. vztah mezi vlastnostmi</a:t>
            </a:r>
            <a:endParaRPr lang="cs-CZ" alt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cs-CZ" sz="3600" dirty="0" smtClean="0"/>
              <a:t>Definice kvality</a:t>
            </a:r>
            <a:endParaRPr lang="cs-CZ" sz="3600" dirty="0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71488" y="2076450"/>
            <a:ext cx="8208962" cy="4291013"/>
          </a:xfrm>
        </p:spPr>
        <p:txBody>
          <a:bodyPr/>
          <a:lstStyle/>
          <a:p>
            <a:pPr marL="36000" lvl="1"/>
            <a:r>
              <a:rPr lang="cs-CZ" altLang="cs-CZ" sz="2400" dirty="0"/>
              <a:t>Důvodnost – potřeba a účel a rizika</a:t>
            </a:r>
          </a:p>
          <a:p>
            <a:pPr marL="493200" lvl="3"/>
            <a:r>
              <a:rPr lang="cs-CZ" altLang="cs-CZ" sz="2400" dirty="0" smtClean="0"/>
              <a:t>Popsat </a:t>
            </a:r>
            <a:r>
              <a:rPr lang="cs-CZ" altLang="cs-CZ" sz="2400" dirty="0"/>
              <a:t>potřebu, odůvodnit parametr</a:t>
            </a:r>
          </a:p>
          <a:p>
            <a:pPr marL="36000" lvl="1"/>
            <a:r>
              <a:rPr lang="cs-CZ" altLang="cs-CZ" sz="2400" dirty="0"/>
              <a:t>Vztah parametru a potřeby (účelu)</a:t>
            </a:r>
          </a:p>
          <a:p>
            <a:pPr marL="493200" lvl="3"/>
            <a:r>
              <a:rPr lang="cs-CZ" altLang="cs-CZ" sz="2400" dirty="0" smtClean="0"/>
              <a:t>Přímá </a:t>
            </a:r>
            <a:r>
              <a:rPr lang="cs-CZ" altLang="cs-CZ" sz="2400" dirty="0"/>
              <a:t>vazba na předmět a jeho úroveň</a:t>
            </a:r>
          </a:p>
          <a:p>
            <a:pPr marL="950400" lvl="4"/>
            <a:r>
              <a:rPr lang="cs-CZ" altLang="cs-CZ" sz="2000" dirty="0" smtClean="0"/>
              <a:t>Test </a:t>
            </a:r>
            <a:r>
              <a:rPr lang="cs-CZ" altLang="cs-CZ" sz="2000" dirty="0"/>
              <a:t>proporcionality (vhodnost, potřebnost, přiměřenost)</a:t>
            </a:r>
          </a:p>
          <a:p>
            <a:pPr marL="0" lvl="3"/>
            <a:r>
              <a:rPr lang="cs-CZ" altLang="cs-CZ" sz="2400" dirty="0"/>
              <a:t>Konkrétnost</a:t>
            </a:r>
          </a:p>
          <a:p>
            <a:pPr marL="457200" lvl="4"/>
            <a:r>
              <a:rPr lang="cs-CZ" altLang="cs-CZ" sz="2000" dirty="0"/>
              <a:t>Co je kvalita? </a:t>
            </a:r>
          </a:p>
          <a:p>
            <a:pPr marL="457200" lvl="4"/>
            <a:r>
              <a:rPr lang="cs-CZ" altLang="cs-CZ" sz="2000" dirty="0"/>
              <a:t>Jaká je preference?</a:t>
            </a:r>
          </a:p>
          <a:p>
            <a:pPr marL="457200" lvl="4"/>
            <a:r>
              <a:rPr lang="cs-CZ" altLang="cs-CZ" sz="2000" dirty="0"/>
              <a:t>Jak bude zohledněna?</a:t>
            </a:r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cs-CZ" sz="3600" dirty="0" smtClean="0"/>
              <a:t>Kvalitativní </a:t>
            </a:r>
            <a:r>
              <a:rPr lang="cs-CZ" sz="3600" dirty="0" smtClean="0"/>
              <a:t>Kritéria hodnocení</a:t>
            </a:r>
            <a:endParaRPr lang="cs-CZ" sz="3600" dirty="0" smtClean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68313" y="2121407"/>
            <a:ext cx="8208962" cy="4736593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cs-CZ" sz="2800" dirty="0" smtClean="0"/>
              <a:t>Počitatelná</a:t>
            </a:r>
            <a:r>
              <a:rPr lang="cs-CZ" sz="2800" dirty="0"/>
              <a:t>, měřitelná („objektivní“)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Údaje uvedené v nabídce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Rozměry, spotřeba, složení, výdrž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cs-CZ" sz="2800" dirty="0" smtClean="0"/>
              <a:t>Nepočitatelná, neměřitelná </a:t>
            </a:r>
            <a:r>
              <a:rPr lang="cs-CZ" sz="2800" dirty="0"/>
              <a:t>(„subjektivní“)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U</a:t>
            </a:r>
            <a:r>
              <a:rPr lang="cs-CZ" sz="2400" dirty="0" smtClean="0"/>
              <a:t>živatelský </a:t>
            </a:r>
            <a:r>
              <a:rPr lang="cs-CZ" sz="2400" dirty="0"/>
              <a:t>komfort, pacientský komfort, funkční vlastnosti, </a:t>
            </a:r>
            <a:r>
              <a:rPr lang="cs-CZ" sz="2400" dirty="0" smtClean="0"/>
              <a:t>estetika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P</a:t>
            </a:r>
            <a:r>
              <a:rPr lang="cs-CZ" sz="2400" dirty="0" smtClean="0"/>
              <a:t>otřeba „objektivizovat“ – převést na škálu, body</a:t>
            </a:r>
            <a:endParaRPr lang="cs-CZ" altLang="cs-CZ" sz="2400" dirty="0"/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cs-CZ" altLang="cs-CZ" sz="2200" dirty="0" smtClean="0"/>
              <a:t>Rozhodnutí ÚOHS –č.j. R0059/2019/VZ-16794/2019/322/PJE </a:t>
            </a:r>
            <a:r>
              <a:rPr lang="cs-CZ" altLang="cs-CZ" sz="2200" dirty="0"/>
              <a:t>(zrušeno, ne ve věci hodnocení</a:t>
            </a:r>
            <a:r>
              <a:rPr lang="cs-CZ" altLang="cs-CZ" sz="2200" dirty="0" smtClean="0"/>
              <a:t>), S624/2012/VZ-16165/2013/521/</a:t>
            </a:r>
            <a:r>
              <a:rPr lang="cs-CZ" altLang="cs-CZ" sz="2200" dirty="0" err="1" smtClean="0"/>
              <a:t>JHn</a:t>
            </a:r>
            <a:r>
              <a:rPr lang="cs-CZ" altLang="cs-CZ" sz="2200" dirty="0" smtClean="0"/>
              <a:t> </a:t>
            </a:r>
            <a:r>
              <a:rPr lang="cs-CZ" altLang="cs-CZ" sz="2200" dirty="0"/>
              <a:t>(potvrzeno i KS a NSS)</a:t>
            </a:r>
            <a:endParaRPr lang="cs-CZ" altLang="cs-CZ" sz="2400" dirty="0"/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cs-CZ" altLang="cs-CZ" sz="2200" dirty="0" smtClean="0"/>
              <a:t>Rozhodnutí KS - 31 </a:t>
            </a:r>
            <a:r>
              <a:rPr lang="cs-CZ" altLang="cs-CZ" sz="2200" dirty="0" err="1"/>
              <a:t>Af</a:t>
            </a:r>
            <a:r>
              <a:rPr lang="cs-CZ" altLang="cs-CZ" sz="2200" dirty="0"/>
              <a:t> 9/2015 - 79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endParaRPr lang="cs-CZ" sz="2400" dirty="0"/>
          </a:p>
          <a:p>
            <a:pPr marL="323850" lvl="1" indent="0">
              <a:spcBef>
                <a:spcPts val="30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>
              <a:defRPr/>
            </a:pPr>
            <a:r>
              <a:rPr lang="cs-CZ" sz="3600" dirty="0"/>
              <a:t>Modelový příklad – </a:t>
            </a:r>
            <a:r>
              <a:rPr lang="cs-CZ" sz="3600" dirty="0" smtClean="0"/>
              <a:t>„</a:t>
            </a:r>
            <a:r>
              <a:rPr lang="cs-CZ" sz="3600" dirty="0"/>
              <a:t>o</a:t>
            </a:r>
            <a:r>
              <a:rPr lang="cs-CZ" sz="3600" dirty="0" smtClean="0"/>
              <a:t>bjektivní“</a:t>
            </a:r>
            <a:br>
              <a:rPr lang="cs-CZ" sz="3600" dirty="0" smtClean="0"/>
            </a:br>
            <a:r>
              <a:rPr lang="cs-CZ" sz="3600" dirty="0" err="1"/>
              <a:t>Enteroskopické</a:t>
            </a:r>
            <a:r>
              <a:rPr lang="cs-CZ" sz="3600" dirty="0"/>
              <a:t> kapsle</a:t>
            </a:r>
            <a:endParaRPr lang="cs-CZ" sz="3600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299833"/>
              </p:ext>
            </p:extLst>
          </p:nvPr>
        </p:nvGraphicFramePr>
        <p:xfrm>
          <a:off x="439565" y="2077401"/>
          <a:ext cx="3939540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220">
                  <a:extLst>
                    <a:ext uri="{9D8B030D-6E8A-4147-A177-3AD203B41FA5}">
                      <a16:colId xmlns:a16="http://schemas.microsoft.com/office/drawing/2014/main" val="2820989761"/>
                    </a:ext>
                  </a:extLst>
                </a:gridCol>
                <a:gridCol w="2052320">
                  <a:extLst>
                    <a:ext uri="{9D8B030D-6E8A-4147-A177-3AD203B41FA5}">
                      <a16:colId xmlns:a16="http://schemas.microsoft.com/office/drawing/2014/main" val="187228753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Garantovaná doba provozu kapsle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690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8 hodin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0 bodů, </a:t>
                      </a:r>
                      <a:r>
                        <a:rPr lang="cs-CZ" sz="1600" dirty="0" smtClean="0">
                          <a:effectLst/>
                        </a:rPr>
                        <a:t>minimální hodnota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992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9 hodin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6 bodů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303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10 hodin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8 bodů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5600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11 hodin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9 bodů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0471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12 hodin a více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10 bodů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7028356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50602"/>
              </p:ext>
            </p:extLst>
          </p:nvPr>
        </p:nvGraphicFramePr>
        <p:xfrm>
          <a:off x="5106002" y="2077401"/>
          <a:ext cx="3597275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220">
                  <a:extLst>
                    <a:ext uri="{9D8B030D-6E8A-4147-A177-3AD203B41FA5}">
                      <a16:colId xmlns:a16="http://schemas.microsoft.com/office/drawing/2014/main" val="1575169500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val="434538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Velikost kapsle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155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Jeden z rozměrů menší než 10 x 25 mm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4 body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426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Oba rozměry menší než 10 x 25 mm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10 bodů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9816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19866" y="36897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Maximální velikost kapsle je 13 x 28 mm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8864"/>
              </p:ext>
            </p:extLst>
          </p:nvPr>
        </p:nvGraphicFramePr>
        <p:xfrm>
          <a:off x="5106002" y="4300073"/>
          <a:ext cx="3597275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220">
                  <a:extLst>
                    <a:ext uri="{9D8B030D-6E8A-4147-A177-3AD203B41FA5}">
                      <a16:colId xmlns:a16="http://schemas.microsoft.com/office/drawing/2014/main" val="1412889578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val="227790978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Úhel snímání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276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150 stupňů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0 bodů, </a:t>
                      </a:r>
                      <a:r>
                        <a:rPr lang="cs-CZ" sz="1600" dirty="0" smtClean="0">
                          <a:effectLst/>
                        </a:rPr>
                        <a:t>minimální hodnota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483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151 – 170 stupňů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 bod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3224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171 – 190 stupňů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3 body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2207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191 – 200 stupňů s více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5 bodů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4645536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58697"/>
              </p:ext>
            </p:extLst>
          </p:nvPr>
        </p:nvGraphicFramePr>
        <p:xfrm>
          <a:off x="431769" y="4300073"/>
          <a:ext cx="4326498" cy="2399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9789">
                  <a:extLst>
                    <a:ext uri="{9D8B030D-6E8A-4147-A177-3AD203B41FA5}">
                      <a16:colId xmlns:a16="http://schemas.microsoft.com/office/drawing/2014/main" val="3089493147"/>
                    </a:ext>
                  </a:extLst>
                </a:gridCol>
                <a:gridCol w="2056709">
                  <a:extLst>
                    <a:ext uri="{9D8B030D-6E8A-4147-A177-3AD203B41FA5}">
                      <a16:colId xmlns:a16="http://schemas.microsoft.com/office/drawing/2014/main" val="3662918264"/>
                    </a:ext>
                  </a:extLst>
                </a:gridCol>
              </a:tblGrid>
              <a:tr h="231002"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Frekvence snímkování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960804"/>
                  </a:ext>
                </a:extLst>
              </a:tr>
              <a:tr h="69300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2 snímky za sekundu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0 bodů, </a:t>
                      </a:r>
                      <a:r>
                        <a:rPr lang="cs-CZ" sz="1600" dirty="0" smtClean="0">
                          <a:effectLst/>
                        </a:rPr>
                        <a:t>minimální</a:t>
                      </a:r>
                      <a:r>
                        <a:rPr lang="cs-CZ" sz="1600" baseline="0" dirty="0" smtClean="0">
                          <a:effectLst/>
                        </a:rPr>
                        <a:t> hodnota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849235"/>
                  </a:ext>
                </a:extLst>
              </a:tr>
              <a:tr h="46200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3 – 10 snímků za sekundu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2 body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805314"/>
                  </a:ext>
                </a:extLst>
              </a:tr>
              <a:tr h="46200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11 - 23 snímků za sekundu 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4 body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5095394"/>
                  </a:ext>
                </a:extLst>
              </a:tr>
              <a:tr h="46200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24 snímků za sekundu a více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5 bodů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175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4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videnda">
  <a:themeElements>
    <a:clrScheme name="Vlastní 5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C00000"/>
      </a:accent2>
      <a:accent3>
        <a:srgbClr val="1A3260"/>
      </a:accent3>
      <a:accent4>
        <a:srgbClr val="1A3260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místnost Ion]]</Template>
  <TotalTime>47244</TotalTime>
  <Words>721</Words>
  <Application>Microsoft Office PowerPoint</Application>
  <PresentationFormat>Předvádění na obrazovce (4:3)</PresentationFormat>
  <Paragraphs>151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Gill Sans MT</vt:lpstr>
      <vt:lpstr>Times New Roman</vt:lpstr>
      <vt:lpstr>Wingdings 2</vt:lpstr>
      <vt:lpstr>HDOfficeLightV0</vt:lpstr>
      <vt:lpstr>1_HDOfficeLightV0</vt:lpstr>
      <vt:lpstr>Dividenda</vt:lpstr>
      <vt:lpstr>FN PLZEŇ  Možnosti hodnocení kvality  </vt:lpstr>
      <vt:lpstr>Kvalita ve veřejných zakázkách</vt:lpstr>
      <vt:lpstr>Hodnocení</vt:lpstr>
      <vt:lpstr>Zákon o zadávání veřejných zakázek</vt:lpstr>
      <vt:lpstr>Kvalita</vt:lpstr>
      <vt:lpstr>Proces definice kvality</vt:lpstr>
      <vt:lpstr>Definice kvality</vt:lpstr>
      <vt:lpstr>Kvalitativní Kritéria hodnocení</vt:lpstr>
      <vt:lpstr>Modelový příklad – „objektivní“ Enteroskopické kapsle</vt:lpstr>
      <vt:lpstr>Modelový příklad – „subjektivní“ jednorázové rukavice</vt:lpstr>
      <vt:lpstr>Modelový příklad – „subjektivní“ jednorázové rukavice</vt:lpstr>
      <vt:lpstr>Modelový příklad – „subjektivní“ informační systém</vt:lpstr>
      <vt:lpstr>Modelový příklad – „subjektivní“ informační systém</vt:lpstr>
      <vt:lpstr>Modelový příklad – „subjektivní“ informační systém</vt:lpstr>
      <vt:lpstr>Prezentace aplikace PowerPoint</vt:lpstr>
    </vt:vector>
  </TitlesOfParts>
  <Company>Fakultní nemocnice Plzeň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FN Plzeň</dc:title>
  <dc:creator>zornovad</dc:creator>
  <cp:lastModifiedBy>Matěj</cp:lastModifiedBy>
  <cp:revision>257</cp:revision>
  <cp:lastPrinted>2016-09-19T16:02:09Z</cp:lastPrinted>
  <dcterms:created xsi:type="dcterms:W3CDTF">2016-09-18T19:35:41Z</dcterms:created>
  <dcterms:modified xsi:type="dcterms:W3CDTF">2023-09-18T08:48:38Z</dcterms:modified>
</cp:coreProperties>
</file>